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70" r:id="rId3"/>
    <p:sldId id="264" r:id="rId4"/>
    <p:sldId id="265" r:id="rId5"/>
    <p:sldId id="271" r:id="rId6"/>
    <p:sldId id="272" r:id="rId7"/>
    <p:sldId id="273" r:id="rId8"/>
    <p:sldId id="278" r:id="rId9"/>
    <p:sldId id="275" r:id="rId10"/>
    <p:sldId id="276" r:id="rId11"/>
    <p:sldId id="267" r:id="rId12"/>
    <p:sldId id="266" r:id="rId13"/>
    <p:sldId id="279" r:id="rId14"/>
    <p:sldId id="263" r:id="rId15"/>
    <p:sldId id="277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3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5B9BD5"/>
    <a:srgbClr val="3E8ED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0" autoAdjust="0"/>
    <p:restoredTop sz="94668"/>
  </p:normalViewPr>
  <p:slideViewPr>
    <p:cSldViewPr snapToGrid="0">
      <p:cViewPr varScale="1">
        <p:scale>
          <a:sx n="105" d="100"/>
          <a:sy n="105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D754C-AD67-417A-B751-14B4A5D2817C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C1849-A623-40BC-A09C-B19D12F2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9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31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6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25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9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9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2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34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3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5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emf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12"/>
            <a:ext cx="12193593" cy="6860612"/>
          </a:xfrm>
          <a:prstGeom prst="rect">
            <a:avLst/>
          </a:prstGeom>
          <a:blipFill dpi="0" rotWithShape="1">
            <a:blip r:embed="rId3">
              <a:alphaModFix amt="1000"/>
            </a:blip>
            <a:srcRect/>
            <a:tile tx="0" ty="0" sx="100000" sy="100000" flip="none" algn="tl"/>
          </a:blipFill>
          <a:effectLst>
            <a:softEdge rad="0"/>
          </a:effectLst>
        </p:spPr>
      </p:pic>
      <p:sp>
        <p:nvSpPr>
          <p:cNvPr id="10" name="Rectangle 9"/>
          <p:cNvSpPr/>
          <p:nvPr userDrawn="1"/>
        </p:nvSpPr>
        <p:spPr>
          <a:xfrm>
            <a:off x="-9906" y="0"/>
            <a:ext cx="12212641" cy="6858000"/>
          </a:xfrm>
          <a:prstGeom prst="rect">
            <a:avLst/>
          </a:prstGeom>
          <a:gradFill>
            <a:gsLst>
              <a:gs pos="100000">
                <a:srgbClr val="451D5C">
                  <a:alpha val="3000"/>
                </a:srgbClr>
              </a:gs>
              <a:gs pos="3896">
                <a:schemeClr val="tx1">
                  <a:lumMod val="95000"/>
                  <a:lumOff val="5000"/>
                  <a:alpha val="14000"/>
                </a:schemeClr>
              </a:gs>
              <a:gs pos="27000">
                <a:srgbClr val="01082D">
                  <a:alpha val="45000"/>
                </a:srgbClr>
              </a:gs>
              <a:gs pos="61000">
                <a:srgbClr val="01082E">
                  <a:alpha val="29000"/>
                </a:srgb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766181" y="567034"/>
            <a:ext cx="2655036" cy="168004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33401" y="1698172"/>
            <a:ext cx="11218336" cy="2656114"/>
          </a:xfrm>
          <a:prstGeom prst="rect">
            <a:avLst/>
          </a:prstGeom>
          <a:noFill/>
          <a:ln w="127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3401" y="4965192"/>
            <a:ext cx="11124435" cy="674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242730" y="2350177"/>
            <a:ext cx="5723467" cy="8771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700" spc="150" baseline="0" dirty="0">
                <a:solidFill>
                  <a:srgbClr val="00B0F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533401" y="4361031"/>
            <a:ext cx="11124435" cy="5584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590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1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bldLvl="4"/>
    </p:bldLst>
  </p:timing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0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42454" y="-2"/>
            <a:ext cx="12234454" cy="6858002"/>
          </a:xfrm>
          <a:prstGeom prst="rect">
            <a:avLst/>
          </a:prstGeom>
          <a:solidFill>
            <a:srgbClr val="01082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1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ScI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62" y="1047560"/>
            <a:ext cx="1127685" cy="255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09" r="22839" b="30243"/>
          <a:stretch/>
        </p:blipFill>
        <p:spPr>
          <a:xfrm rot="10800000" flipH="1" flipV="1">
            <a:off x="298162" y="314928"/>
            <a:ext cx="853982" cy="732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444" y="6463506"/>
            <a:ext cx="1372151" cy="18942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BB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2041"/>
            <a:ext cx="1218024" cy="106984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39" y="270960"/>
            <a:ext cx="1217959" cy="1069848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2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0960"/>
            <a:ext cx="1220305" cy="1072011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66" y="270960"/>
            <a:ext cx="1217446" cy="1069848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7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052" y="-9144"/>
            <a:ext cx="12240768" cy="688543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5052" y="0"/>
            <a:ext cx="12251436" cy="6858000"/>
          </a:xfrm>
          <a:prstGeom prst="rect">
            <a:avLst/>
          </a:prstGeom>
          <a:solidFill>
            <a:srgbClr val="01082D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70332" y="3456432"/>
            <a:ext cx="11430000" cy="914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22"/>
          <p:cNvSpPr>
            <a:spLocks noGrp="1"/>
          </p:cNvSpPr>
          <p:nvPr>
            <p:ph type="title"/>
          </p:nvPr>
        </p:nvSpPr>
        <p:spPr>
          <a:xfrm>
            <a:off x="370332" y="2911707"/>
            <a:ext cx="11430000" cy="4441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1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/or Last Slide">
    <p:bg>
      <p:bgPr>
        <a:solidFill>
          <a:srgbClr val="010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4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pic>
        <p:nvPicPr>
          <p:cNvPr id="7" name="Images_1.mp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63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gradFill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21260" y="-2"/>
            <a:ext cx="12188952" cy="6858000"/>
          </a:xfrm>
          <a:prstGeom prst="rect">
            <a:avLst/>
          </a:prstGeom>
          <a:gradFill flip="none" rotWithShape="1"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198" y="-3327406"/>
            <a:ext cx="2365604" cy="2355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490" y="7712248"/>
            <a:ext cx="5399020" cy="75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 userDrawn="1"/>
        </p:nvSpPr>
        <p:spPr>
          <a:xfrm>
            <a:off x="-10630" y="5057505"/>
            <a:ext cx="12192000" cy="120032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9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65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553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42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2" grpId="0" build="allAtOnce" bldLvl="4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27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000" dirty="0">
                <a:solidFill>
                  <a:prstClr val="white"/>
                </a:solidFill>
                <a:latin typeface="Calibri Light" panose="020F0302020204030204"/>
              </a:rPr>
              <a:t>Merging Things Together: Galaxy Merger Rate and </a:t>
            </a:r>
            <a:r>
              <a:rPr lang="en-US" sz="3000" dirty="0" err="1">
                <a:solidFill>
                  <a:prstClr val="white"/>
                </a:solidFill>
                <a:latin typeface="Calibri Light" panose="020F0302020204030204"/>
              </a:rPr>
              <a:t>IllustrisTNG</a:t>
            </a:r>
            <a:endParaRPr lang="en-US" sz="3000" spc="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7344" y="5129784"/>
            <a:ext cx="10515600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Theodore Peña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July 30, 2020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3093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Space Astronomy Summer Program (SASP) Symposium</a:t>
            </a:r>
          </a:p>
        </p:txBody>
      </p:sp>
    </p:spTree>
    <p:extLst>
      <p:ext uri="{BB962C8B-B14F-4D97-AF65-F5344CB8AC3E}">
        <p14:creationId xmlns:p14="http://schemas.microsoft.com/office/powerpoint/2010/main" val="382272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0216-6FF9-1D42-8764-EF3534F3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192225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3301-5724-BE4E-A30C-2925B01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our results to observations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47DA6-DA05-614C-B63E-8922CDD402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44" y="1257299"/>
            <a:ext cx="7453312" cy="49688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674A6E-AF99-3443-8DA9-6D28120AA325}"/>
              </a:ext>
            </a:extLst>
          </p:cNvPr>
          <p:cNvSpPr txBox="1"/>
          <p:nvPr/>
        </p:nvSpPr>
        <p:spPr>
          <a:xfrm>
            <a:off x="5275742" y="521042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AC2DD-B531-364A-BD6E-1685309FD7A5}"/>
              </a:ext>
            </a:extLst>
          </p:cNvPr>
          <p:cNvSpPr txBox="1"/>
          <p:nvPr/>
        </p:nvSpPr>
        <p:spPr>
          <a:xfrm>
            <a:off x="4053710" y="6226174"/>
            <a:ext cx="4084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Observational data from Duncan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7406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1C01-5945-A34A-B51C-67B175BB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our results to previous simulations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60B11F8-67DC-354B-8F99-D55228702ED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90" y="1303909"/>
            <a:ext cx="7453312" cy="496887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6E711F3-2276-144D-9B2D-048BA1D272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8903862"/>
                  </p:ext>
                </p:extLst>
              </p:nvPr>
            </p:nvGraphicFramePr>
            <p:xfrm>
              <a:off x="272143" y="2340429"/>
              <a:ext cx="3551036" cy="25472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7759">
                      <a:extLst>
                        <a:ext uri="{9D8B030D-6E8A-4147-A177-3AD203B41FA5}">
                          <a16:colId xmlns:a16="http://schemas.microsoft.com/office/drawing/2014/main" val="4197736069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2766928773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1751209417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3086421446"/>
                        </a:ext>
                      </a:extLst>
                    </a:gridCol>
                  </a:tblGrid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Simulation name</a:t>
                          </a:r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Comoving box size</a:t>
                          </a:r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Total area (arcmin</a:t>
                          </a:r>
                          <a:r>
                            <a:rPr lang="en-US" sz="1200" baseline="30000" dirty="0"/>
                            <a:t>2</a:t>
                          </a:r>
                          <a:r>
                            <a:rPr lang="en-US" sz="1200" baseline="0" dirty="0"/>
                            <a:t>)</a:t>
                          </a:r>
                          <a:endParaRPr lang="en-US" sz="1200" dirty="0"/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aseline="0" dirty="0"/>
                            <a:t>Num p</a:t>
                          </a:r>
                          <a:r>
                            <a:rPr lang="en-US" sz="1200" dirty="0"/>
                            <a:t>airs at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967937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TNG300-1</a:t>
                          </a:r>
                        </a:p>
                        <a:p>
                          <a:r>
                            <a:rPr lang="en-US" sz="1200" dirty="0"/>
                            <a:t>(2018)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1094.27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176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7214954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TNG100-1</a:t>
                          </a:r>
                        </a:p>
                        <a:p>
                          <a:r>
                            <a:rPr lang="en-US" sz="1200" dirty="0"/>
                            <a:t>(2018)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015701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Illustris-1</a:t>
                          </a:r>
                        </a:p>
                        <a:p>
                          <a:r>
                            <a:rPr lang="en-US" sz="1200" dirty="0"/>
                            <a:t>(2014)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4786647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Illustris-2</a:t>
                          </a:r>
                        </a:p>
                        <a:p>
                          <a:r>
                            <a:rPr lang="en-US" sz="1200" dirty="0"/>
                            <a:t>(2014)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2209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6E711F3-2276-144D-9B2D-048BA1D272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8903862"/>
                  </p:ext>
                </p:extLst>
              </p:nvPr>
            </p:nvGraphicFramePr>
            <p:xfrm>
              <a:off x="272143" y="2340429"/>
              <a:ext cx="3551036" cy="25472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7759">
                      <a:extLst>
                        <a:ext uri="{9D8B030D-6E8A-4147-A177-3AD203B41FA5}">
                          <a16:colId xmlns:a16="http://schemas.microsoft.com/office/drawing/2014/main" val="4197736069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2766928773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1751209417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3086421446"/>
                        </a:ext>
                      </a:extLst>
                    </a:gridCol>
                  </a:tblGrid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Simulation name</a:t>
                          </a:r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Comoving box size</a:t>
                          </a:r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Total area (arcmin</a:t>
                          </a:r>
                          <a:r>
                            <a:rPr lang="en-US" sz="1200" baseline="30000" dirty="0"/>
                            <a:t>2</a:t>
                          </a:r>
                          <a:r>
                            <a:rPr lang="en-US" sz="1200" baseline="0" dirty="0"/>
                            <a:t>)</a:t>
                          </a:r>
                          <a:endParaRPr lang="en-US" sz="1200" dirty="0"/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857" t="-2500" r="-1429" b="-4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967937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TNG300-1</a:t>
                          </a:r>
                        </a:p>
                        <a:p>
                          <a:r>
                            <a:rPr lang="en-US" sz="1200" dirty="0"/>
                            <a:t>(2018)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1094.27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176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7214954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TNG100-1</a:t>
                          </a:r>
                        </a:p>
                        <a:p>
                          <a:r>
                            <a:rPr lang="en-US" sz="1200" dirty="0"/>
                            <a:t>(2018)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015701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Illustris-1</a:t>
                          </a:r>
                        </a:p>
                        <a:p>
                          <a:r>
                            <a:rPr lang="en-US" sz="1200" dirty="0"/>
                            <a:t>(2014)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4786647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Illustris-2</a:t>
                          </a:r>
                        </a:p>
                        <a:p>
                          <a:r>
                            <a:rPr lang="en-US" sz="1200" dirty="0"/>
                            <a:t>(2014)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2209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1535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9E35-D4F9-2941-9FAB-CFE471C0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2DE69-9C99-4E4E-B269-2ECCC9A53CA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Simulations present a novel way of studying galaxy merger rates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Our pair fraction analysis on the TNG300 simulation uses methodology similar to archetypal observational surveys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find a flattening of the pair fraction curve at a redshift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2DE69-9C99-4E4E-B269-2ECCC9A53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18" t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37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497EAE-3F3E-AD44-A700-14E5925C3441}"/>
              </a:ext>
            </a:extLst>
          </p:cNvPr>
          <p:cNvSpPr txBox="1"/>
          <p:nvPr/>
        </p:nvSpPr>
        <p:spPr>
          <a:xfrm>
            <a:off x="2027161" y="5590794"/>
            <a:ext cx="7282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Special thanks to my mentor Greg Snyder, program chair Carolyn Slivinski, </a:t>
            </a:r>
          </a:p>
          <a:p>
            <a:r>
              <a:rPr lang="en-US" i="1">
                <a:solidFill>
                  <a:schemeClr val="bg1"/>
                </a:solidFill>
              </a:rPr>
              <a:t>NAC coordinator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>
                <a:solidFill>
                  <a:schemeClr val="bg1"/>
                </a:solidFill>
              </a:rPr>
              <a:t>Ivelina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Momcheva</a:t>
            </a:r>
            <a:r>
              <a:rPr lang="en-US" i="1" dirty="0">
                <a:solidFill>
                  <a:schemeClr val="bg1"/>
                </a:solidFill>
              </a:rPr>
              <a:t>, and the fantastic IT services division.</a:t>
            </a:r>
          </a:p>
          <a:p>
            <a:r>
              <a:rPr lang="en-US" i="1" dirty="0">
                <a:solidFill>
                  <a:schemeClr val="bg1"/>
                </a:solidFill>
              </a:rPr>
              <a:t>To everyone else here at Space Telescope, thank you so much for having me!</a:t>
            </a:r>
          </a:p>
        </p:txBody>
      </p:sp>
    </p:spTree>
    <p:extLst>
      <p:ext uri="{BB962C8B-B14F-4D97-AF65-F5344CB8AC3E}">
        <p14:creationId xmlns:p14="http://schemas.microsoft.com/office/powerpoint/2010/main" val="20306728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3851-CD8C-DF41-BA8D-A1EEEC22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734204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CD93-10BD-FD40-995D-9265D5DD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want to build a </a:t>
            </a:r>
            <a:r>
              <a:rPr lang="en-US" dirty="0" err="1"/>
              <a:t>lightcone</a:t>
            </a:r>
            <a:r>
              <a:rPr lang="en-US" dirty="0"/>
              <a:t>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F3EDFF-3E2F-EC4B-B69A-DD9FE3FDAD7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" y="2126903"/>
            <a:ext cx="10594975" cy="35249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8C4B5-A97B-A34C-A4AC-735B638D6C53}"/>
              </a:ext>
            </a:extLst>
          </p:cNvPr>
          <p:cNvSpPr txBox="1"/>
          <p:nvPr/>
        </p:nvSpPr>
        <p:spPr>
          <a:xfrm>
            <a:off x="4411681" y="5651847"/>
            <a:ext cx="378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Snyder et al. 2017/</a:t>
            </a:r>
            <a:r>
              <a:rPr lang="en-US" dirty="0" err="1"/>
              <a:t>Overzier</a:t>
            </a:r>
            <a:r>
              <a:rPr lang="en-US" dirty="0"/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39861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22A2-44C7-FE49-B8CE-11C8A2C4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Scientific Context</a:t>
            </a:r>
          </a:p>
        </p:txBody>
      </p:sp>
    </p:spTree>
    <p:extLst>
      <p:ext uri="{BB962C8B-B14F-4D97-AF65-F5344CB8AC3E}">
        <p14:creationId xmlns:p14="http://schemas.microsoft.com/office/powerpoint/2010/main" val="320893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489-5722-2844-B7CD-151C3ADD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mergers?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5843-EA3A-6B44-8166-15D926CCF4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Mergers play a large role in galaxy formation/evolution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Galaxy merger rate is traditionally an observational question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Simulations now advanced enough to provide new perspective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7CD2-3967-D74B-A6DA-96E66CD7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7012C2-F626-9745-85D8-376DC299422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Illustris</a:t>
            </a:r>
            <a:r>
              <a:rPr lang="en-US" dirty="0"/>
              <a:t>: The Next Generation (TNG)</a:t>
            </a:r>
          </a:p>
          <a:p>
            <a:r>
              <a:rPr lang="en-US" dirty="0"/>
              <a:t>Hydrodynamical, high-volume, extremely accessible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D8D21-FB07-5444-9D91-5258DB854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44" y="2296886"/>
            <a:ext cx="8108646" cy="4561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B1BF2E-4C3B-BB4E-87B1-96505E60B619}"/>
              </a:ext>
            </a:extLst>
          </p:cNvPr>
          <p:cNvSpPr txBox="1"/>
          <p:nvPr/>
        </p:nvSpPr>
        <p:spPr>
          <a:xfrm>
            <a:off x="1545335" y="3244334"/>
            <a:ext cx="21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www.tng-project.org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3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12DA-909F-3A43-9C18-A3B69CE9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merger rates from 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C9720-9DB0-C849-A0D5-1034665D664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We can use pair fractions to determine merger rate: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𝑀𝑒𝑟𝑔𝑒𝑟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𝑃𝑎𝑖𝑟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𝐹𝑟𝑎𝑐𝑡𝑖𝑜𝑛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𝑂𝑏𝑠𝑒𝑟𝑣𝑎𝑏𝑖𝑙𝑖𝑡𝑦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C9720-9DB0-C849-A0D5-1034665D66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37" t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8793F8F8-AE73-8743-A482-4FDFB70BD0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855706" y="3318713"/>
            <a:ext cx="960062" cy="3474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845080FF-49AC-F747-B8CA-B66750FB2D9F}"/>
              </a:ext>
            </a:extLst>
          </p:cNvPr>
          <p:cNvSpPr/>
          <p:nvPr/>
        </p:nvSpPr>
        <p:spPr>
          <a:xfrm rot="20224228">
            <a:off x="8308205" y="2783132"/>
            <a:ext cx="685800" cy="344659"/>
          </a:xfrm>
          <a:prstGeom prst="leftArrow">
            <a:avLst/>
          </a:prstGeom>
          <a:solidFill>
            <a:srgbClr val="3E8EDE"/>
          </a:solidFill>
          <a:ln>
            <a:solidFill>
              <a:srgbClr val="3E8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FC93573F-CB28-EA40-B5F9-E4D83874390C}"/>
              </a:ext>
            </a:extLst>
          </p:cNvPr>
          <p:cNvSpPr/>
          <p:nvPr/>
        </p:nvSpPr>
        <p:spPr>
          <a:xfrm rot="1380000">
            <a:off x="8691180" y="3730515"/>
            <a:ext cx="685800" cy="344659"/>
          </a:xfrm>
          <a:prstGeom prst="leftArrow">
            <a:avLst/>
          </a:prstGeom>
          <a:solidFill>
            <a:srgbClr val="3E8EDE"/>
          </a:solidFill>
          <a:ln>
            <a:solidFill>
              <a:srgbClr val="3E8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8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7E1A-7BB7-4D4F-9C8E-A8C4B6F4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Methods and Work</a:t>
            </a:r>
          </a:p>
        </p:txBody>
      </p:sp>
    </p:spTree>
    <p:extLst>
      <p:ext uri="{BB962C8B-B14F-4D97-AF65-F5344CB8AC3E}">
        <p14:creationId xmlns:p14="http://schemas.microsoft.com/office/powerpoint/2010/main" val="118349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65E5-6FDB-E548-9A9B-0C38B612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AA4C-B866-114B-BD86-76F487B34B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Goal: make directly comparable pair fraction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Assemble </a:t>
            </a:r>
            <a:r>
              <a:rPr lang="en-US" dirty="0" err="1"/>
              <a:t>lightcone</a:t>
            </a:r>
            <a:r>
              <a:rPr lang="en-US" dirty="0"/>
              <a:t> catalogs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data analysis on the catalogs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7434-AEA9-614B-B6ED-76F7C696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Lightcone</a:t>
            </a:r>
            <a:r>
              <a:rPr lang="en-US" dirty="0"/>
              <a:t> catalogs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D1E07-651F-3D43-B5DA-37627629855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" y="1621525"/>
            <a:ext cx="10594975" cy="453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E5BE7E-E059-F347-89FD-7E1F39C57688}"/>
              </a:ext>
            </a:extLst>
          </p:cNvPr>
          <p:cNvSpPr/>
          <p:nvPr/>
        </p:nvSpPr>
        <p:spPr>
          <a:xfrm>
            <a:off x="1741714" y="4278086"/>
            <a:ext cx="9753599" cy="1121228"/>
          </a:xfrm>
          <a:prstGeom prst="rect">
            <a:avLst/>
          </a:prstGeom>
          <a:solidFill>
            <a:schemeClr val="accent6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06B4F-0CD5-CD4A-A65B-25C5D0B03BD8}"/>
              </a:ext>
            </a:extLst>
          </p:cNvPr>
          <p:cNvSpPr/>
          <p:nvPr/>
        </p:nvSpPr>
        <p:spPr>
          <a:xfrm>
            <a:off x="1839686" y="2024743"/>
            <a:ext cx="4778827" cy="3494314"/>
          </a:xfrm>
          <a:prstGeom prst="rect">
            <a:avLst/>
          </a:prstGeom>
          <a:solidFill>
            <a:srgbClr val="5B9BD5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A3EFA-D028-9F4D-905A-EE6171D3B17C}"/>
              </a:ext>
            </a:extLst>
          </p:cNvPr>
          <p:cNvSpPr/>
          <p:nvPr/>
        </p:nvSpPr>
        <p:spPr>
          <a:xfrm>
            <a:off x="1839686" y="2024743"/>
            <a:ext cx="9655627" cy="3494314"/>
          </a:xfrm>
          <a:prstGeom prst="rect">
            <a:avLst/>
          </a:prstGeom>
          <a:solidFill>
            <a:srgbClr val="ED7D3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051E-41EB-C04E-8933-9A729773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ED57-2BC0-074F-8E7B-40ED7CB878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Pair selection criteria: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too far apart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too close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similar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similar redshifts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16569</TotalTime>
  <Words>326</Words>
  <Application>Microsoft Macintosh PowerPoint</Application>
  <PresentationFormat>Widescreen</PresentationFormat>
  <Paragraphs>84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Franklin Gothic Medium</vt:lpstr>
      <vt:lpstr>Franklin Gothic Medium Cond</vt:lpstr>
      <vt:lpstr>LucidaGrande</vt:lpstr>
      <vt:lpstr>1_Office Theme</vt:lpstr>
      <vt:lpstr>Merging Things Together: Galaxy Merger Rate and IllustrisTNG</vt:lpstr>
      <vt:lpstr>Introduction and Scientific Context</vt:lpstr>
      <vt:lpstr>Why mergers?</vt:lpstr>
      <vt:lpstr>Simulation tools</vt:lpstr>
      <vt:lpstr>Extracting merger rates from simulations</vt:lpstr>
      <vt:lpstr>Our Methods and Work</vt:lpstr>
      <vt:lpstr>Methodology</vt:lpstr>
      <vt:lpstr>Lightcone catalogs</vt:lpstr>
      <vt:lpstr>Finding pairs</vt:lpstr>
      <vt:lpstr>Results and Conclusions</vt:lpstr>
      <vt:lpstr>Comparing our results to observations</vt:lpstr>
      <vt:lpstr>Comparing our results to previous simulations</vt:lpstr>
      <vt:lpstr>Summary</vt:lpstr>
      <vt:lpstr>PowerPoint Presentation</vt:lpstr>
      <vt:lpstr>Backup Slides</vt:lpstr>
      <vt:lpstr>So you want to build a lightcone…</vt:lpstr>
    </vt:vector>
  </TitlesOfParts>
  <Company>Space Telescope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PRESENTATION TITLE GOES HERE</dc:title>
  <dc:creator>Carolyn Slivinski</dc:creator>
  <cp:lastModifiedBy>Microsoft Office User</cp:lastModifiedBy>
  <cp:revision>62</cp:revision>
  <dcterms:created xsi:type="dcterms:W3CDTF">2020-07-14T20:30:19Z</dcterms:created>
  <dcterms:modified xsi:type="dcterms:W3CDTF">2020-07-29T20:29:34Z</dcterms:modified>
</cp:coreProperties>
</file>